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4"/>
  </p:sldMasterIdLst>
  <p:notesMasterIdLst>
    <p:notesMasterId r:id="rId20"/>
  </p:notesMasterIdLst>
  <p:sldIdLst>
    <p:sldId id="256" r:id="rId5"/>
    <p:sldId id="309" r:id="rId6"/>
    <p:sldId id="261" r:id="rId7"/>
    <p:sldId id="262" r:id="rId8"/>
    <p:sldId id="322" r:id="rId9"/>
    <p:sldId id="310" r:id="rId10"/>
    <p:sldId id="323" r:id="rId11"/>
    <p:sldId id="328" r:id="rId12"/>
    <p:sldId id="329" r:id="rId13"/>
    <p:sldId id="330" r:id="rId14"/>
    <p:sldId id="331" r:id="rId15"/>
    <p:sldId id="332" r:id="rId16"/>
    <p:sldId id="333" r:id="rId17"/>
    <p:sldId id="334" r:id="rId18"/>
    <p:sldId id="335" r:id="rId19"/>
  </p:sldIdLst>
  <p:sldSz cx="9144000" cy="5143500" type="screen16x9"/>
  <p:notesSz cx="6858000" cy="9144000"/>
  <p:embeddedFontLst>
    <p:embeddedFont>
      <p:font typeface="M PLUS Rounded 1c" panose="020B0604020202020204" charset="-128"/>
      <p:regular r:id="rId21"/>
      <p:bold r:id="rId22"/>
    </p:embeddedFont>
    <p:embeddedFont>
      <p:font typeface="#9Slide03 Bebas Neue Bold" panose="020B0604020202020204" charset="0"/>
      <p:bold r:id="rId23"/>
    </p:embeddedFont>
    <p:embeddedFont>
      <p:font typeface="Bebas Neue" panose="020B0604020202020204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Untitled Section" id="{961C38DA-3E98-4017-942D-28E5D27548F2}">
          <p14:sldIdLst>
            <p14:sldId id="256"/>
            <p14:sldId id="309"/>
            <p14:sldId id="261"/>
            <p14:sldId id="262"/>
            <p14:sldId id="322"/>
            <p14:sldId id="310"/>
            <p14:sldId id="323"/>
            <p14:sldId id="328"/>
            <p14:sldId id="329"/>
            <p14:sldId id="330"/>
            <p14:sldId id="331"/>
            <p14:sldId id="332"/>
            <p14:sldId id="333"/>
            <p14:sldId id="334"/>
            <p14:sldId id="33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90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E737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57AD81E-02B8-4ABB-9C35-964C1F7B8424}">
  <a:tblStyle styleId="{557AD81E-02B8-4ABB-9C35-964C1F7B84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4" d="100"/>
          <a:sy n="84" d="100"/>
        </p:scale>
        <p:origin x="780" y="52"/>
      </p:cViewPr>
      <p:guideLst>
        <p:guide orient="horz" pos="1620"/>
        <p:guide pos="290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cc80b931f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cc80b931f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49148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d0b76e1d57_1_14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d0b76e1d57_1_14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cc80b931f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cc80b931f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cc80b931f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cc80b931f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002325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d0b76e1d57_1_143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d0b76e1d57_1_143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1178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3">
            <a:alphaModFix/>
          </a:blip>
          <a:srcRect r="79854"/>
          <a:stretch/>
        </p:blipFill>
        <p:spPr>
          <a:xfrm>
            <a:off x="0" y="0"/>
            <a:ext cx="18122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2327707" y="2077575"/>
            <a:ext cx="6096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2327700" y="4177425"/>
            <a:ext cx="6096300" cy="41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rgbClr val="FFFCEB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332950" y="0"/>
            <a:ext cx="4020500" cy="348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980863" y="2536605"/>
            <a:ext cx="2927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3980863" y="1043717"/>
            <a:ext cx="3297300" cy="1349700"/>
          </a:xfrm>
          <a:prstGeom prst="rect">
            <a:avLst/>
          </a:prstGeom>
          <a:solidFill>
            <a:srgbClr val="EE737D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0000">
                <a:solidFill>
                  <a:srgbClr val="FFFCE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2000"/>
              <a:buNone/>
              <a:defRPr sz="12000">
                <a:solidFill>
                  <a:srgbClr val="FFFCE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3980863" y="3378417"/>
            <a:ext cx="2927400" cy="71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pic>
        <p:nvPicPr>
          <p:cNvPr id="17" name="Google Shape;17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121375" y="-1129125"/>
            <a:ext cx="2926098" cy="352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-923750" y="2722850"/>
            <a:ext cx="2926098" cy="352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720000" y="1389600"/>
            <a:ext cx="3705300" cy="317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●"/>
              <a:defRPr>
                <a:solidFill>
                  <a:srgbClr val="FFFCEB"/>
                </a:solidFill>
              </a:defRPr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○"/>
              <a:defRPr>
                <a:solidFill>
                  <a:srgbClr val="FFFCEB"/>
                </a:solidFill>
              </a:defRPr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■"/>
              <a:defRPr>
                <a:solidFill>
                  <a:srgbClr val="FFFCEB"/>
                </a:solidFill>
              </a:defRPr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●"/>
              <a:defRPr>
                <a:solidFill>
                  <a:srgbClr val="FFFCEB"/>
                </a:solidFill>
              </a:defRPr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○"/>
              <a:defRPr>
                <a:solidFill>
                  <a:srgbClr val="FFFCEB"/>
                </a:solidFill>
              </a:defRPr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■"/>
              <a:defRPr>
                <a:solidFill>
                  <a:srgbClr val="FFFCEB"/>
                </a:solidFill>
              </a:defRPr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●"/>
              <a:defRPr>
                <a:solidFill>
                  <a:srgbClr val="FFFCEB"/>
                </a:solidFill>
              </a:defRPr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○"/>
              <a:defRPr>
                <a:solidFill>
                  <a:srgbClr val="FFFCEB"/>
                </a:solidFill>
              </a:defRPr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Char char="■"/>
              <a:defRPr>
                <a:solidFill>
                  <a:srgbClr val="FFFCEB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9pPr>
          </a:lstStyle>
          <a:p>
            <a:endParaRPr/>
          </a:p>
        </p:txBody>
      </p:sp>
      <p:pic>
        <p:nvPicPr>
          <p:cNvPr id="36" name="Google Shape;36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909325" y="-1129125"/>
            <a:ext cx="2926098" cy="352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4000"/>
              <a:buNone/>
              <a:defRPr>
                <a:solidFill>
                  <a:srgbClr val="FFFCEB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title" idx="2" hasCustomPrompt="1"/>
          </p:nvPr>
        </p:nvSpPr>
        <p:spPr>
          <a:xfrm>
            <a:off x="767600" y="1468425"/>
            <a:ext cx="1193100" cy="1122900"/>
          </a:xfrm>
          <a:prstGeom prst="rect">
            <a:avLst/>
          </a:prstGeom>
          <a:solidFill>
            <a:srgbClr val="EE737D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072050" y="1460175"/>
            <a:ext cx="25095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5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3"/>
          </p:nvPr>
        </p:nvSpPr>
        <p:spPr>
          <a:xfrm>
            <a:off x="2072050" y="1954875"/>
            <a:ext cx="2509500" cy="6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title" idx="4" hasCustomPrompt="1"/>
          </p:nvPr>
        </p:nvSpPr>
        <p:spPr>
          <a:xfrm>
            <a:off x="4728500" y="1468425"/>
            <a:ext cx="1193100" cy="1122900"/>
          </a:xfrm>
          <a:prstGeom prst="rect">
            <a:avLst/>
          </a:prstGeom>
          <a:solidFill>
            <a:srgbClr val="EE737D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5"/>
          </p:nvPr>
        </p:nvSpPr>
        <p:spPr>
          <a:xfrm>
            <a:off x="6033000" y="1460175"/>
            <a:ext cx="25095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5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6"/>
          </p:nvPr>
        </p:nvSpPr>
        <p:spPr>
          <a:xfrm>
            <a:off x="6033000" y="1954875"/>
            <a:ext cx="2509500" cy="6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title" idx="7" hasCustomPrompt="1"/>
          </p:nvPr>
        </p:nvSpPr>
        <p:spPr>
          <a:xfrm>
            <a:off x="767600" y="3142225"/>
            <a:ext cx="1193100" cy="1122900"/>
          </a:xfrm>
          <a:prstGeom prst="rect">
            <a:avLst/>
          </a:prstGeom>
          <a:solidFill>
            <a:srgbClr val="EE737D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8"/>
          </p:nvPr>
        </p:nvSpPr>
        <p:spPr>
          <a:xfrm>
            <a:off x="2072050" y="3133975"/>
            <a:ext cx="25095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5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2" name="Google Shape;62;p13"/>
          <p:cNvSpPr txBox="1">
            <a:spLocks noGrp="1"/>
          </p:cNvSpPr>
          <p:nvPr>
            <p:ph type="subTitle" idx="9"/>
          </p:nvPr>
        </p:nvSpPr>
        <p:spPr>
          <a:xfrm>
            <a:off x="2072050" y="3628675"/>
            <a:ext cx="2509500" cy="6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13" hasCustomPrompt="1"/>
          </p:nvPr>
        </p:nvSpPr>
        <p:spPr>
          <a:xfrm>
            <a:off x="4728500" y="3142225"/>
            <a:ext cx="1193100" cy="1122900"/>
          </a:xfrm>
          <a:prstGeom prst="rect">
            <a:avLst/>
          </a:prstGeom>
          <a:solidFill>
            <a:srgbClr val="EE737D"/>
          </a:solidFill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None/>
              <a:defRPr sz="6000">
                <a:solidFill>
                  <a:srgbClr val="FFFCEB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subTitle" idx="14"/>
          </p:nvPr>
        </p:nvSpPr>
        <p:spPr>
          <a:xfrm>
            <a:off x="6033000" y="3133975"/>
            <a:ext cx="2509500" cy="46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5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2200"/>
              <a:buFont typeface="Bebas Neue"/>
              <a:buNone/>
              <a:defRPr sz="2200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5"/>
          </p:nvPr>
        </p:nvSpPr>
        <p:spPr>
          <a:xfrm>
            <a:off x="6033000" y="3628675"/>
            <a:ext cx="2509500" cy="63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1600"/>
              <a:buNone/>
              <a:defRPr>
                <a:solidFill>
                  <a:srgbClr val="FFFCEB"/>
                </a:solidFill>
              </a:defRPr>
            </a:lvl9pPr>
          </a:lstStyle>
          <a:p>
            <a:endParaRPr/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121375" y="-1129125"/>
            <a:ext cx="2926098" cy="352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TITLE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Bebas Neue"/>
              <a:buNone/>
              <a:defRPr sz="40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●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○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■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●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○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■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●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○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M PLUS Rounded 1c"/>
              <a:buChar char="■"/>
              <a:defRPr sz="1600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3" r:id="rId3"/>
    <p:sldLayoutId id="2147483658" r:id="rId4"/>
    <p:sldLayoutId id="2147483659" r:id="rId5"/>
    <p:sldLayoutId id="2147483672" r:id="rId6"/>
    <p:sldLayoutId id="2147483673" r:id="rId7"/>
  </p:sldLayoutIdLst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0"/>
          <p:cNvSpPr txBox="1">
            <a:spLocks noGrp="1"/>
          </p:cNvSpPr>
          <p:nvPr>
            <p:ph type="ctrTitle"/>
          </p:nvPr>
        </p:nvSpPr>
        <p:spPr>
          <a:xfrm>
            <a:off x="2453640" y="1188720"/>
            <a:ext cx="6348004" cy="1219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vi-VN" sz="3500" b="1" dirty="0">
                <a:latin typeface="#9Slide03 Bebas Neue Bold" panose="020B0606020202050201" pitchFamily="34" charset="0"/>
              </a:rPr>
              <a:t>Tìm tần số cơ bản của tín hiệu tiếng nói</a:t>
            </a:r>
            <a:br>
              <a:rPr lang="vi-VN" sz="4000" dirty="0">
                <a:latin typeface="#9Slide03 Bebas Neue Bold" panose="020B0606020202050201" pitchFamily="34" charset="0"/>
              </a:rPr>
            </a:br>
            <a:r>
              <a:rPr lang="en-US" sz="4000" dirty="0">
                <a:latin typeface="#9Slide03 Bebas Neue Bold" panose="020B0606020202050201" pitchFamily="34" charset="0"/>
              </a:rPr>
              <a:t>                                                          </a:t>
            </a:r>
            <a:r>
              <a:rPr lang="en-US" sz="3000" dirty="0" err="1">
                <a:solidFill>
                  <a:srgbClr val="FFFCEB"/>
                </a:solidFill>
                <a:latin typeface="#9Slide03 Bebas Neue Bold" panose="020B0606020202050201" pitchFamily="34" charset="0"/>
              </a:rPr>
              <a:t>Nhóm</a:t>
            </a:r>
            <a:r>
              <a:rPr lang="en-US" sz="3000" dirty="0">
                <a:solidFill>
                  <a:srgbClr val="FFFCEB"/>
                </a:solidFill>
                <a:latin typeface="#9Slide03 Bebas Neue Bold" panose="020B0606020202050201" pitchFamily="34" charset="0"/>
              </a:rPr>
              <a:t> 06</a:t>
            </a:r>
          </a:p>
        </p:txBody>
      </p:sp>
      <p:sp>
        <p:nvSpPr>
          <p:cNvPr id="163" name="Google Shape;163;p30"/>
          <p:cNvSpPr txBox="1">
            <a:spLocks noGrp="1"/>
          </p:cNvSpPr>
          <p:nvPr>
            <p:ph type="subTitle" idx="1"/>
          </p:nvPr>
        </p:nvSpPr>
        <p:spPr>
          <a:xfrm>
            <a:off x="3764280" y="2452689"/>
            <a:ext cx="4884964" cy="58769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Giáo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Ts.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Duy</a:t>
            </a:r>
            <a:endParaRPr lang="en-US" sz="1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DD089BC-DAFB-45E1-B1A8-FD9EBFB146F5}"/>
              </a:ext>
            </a:extLst>
          </p:cNvPr>
          <p:cNvSpPr/>
          <p:nvPr/>
        </p:nvSpPr>
        <p:spPr>
          <a:xfrm>
            <a:off x="3638549" y="65149"/>
            <a:ext cx="3143251" cy="5923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800" dirty="0" err="1"/>
              <a:t>Xử</a:t>
            </a:r>
            <a:r>
              <a:rPr lang="en-US" sz="1800" dirty="0"/>
              <a:t> Lý </a:t>
            </a:r>
            <a:r>
              <a:rPr lang="en-US" sz="1800" dirty="0" err="1"/>
              <a:t>Tín</a:t>
            </a:r>
            <a:r>
              <a:rPr lang="en-US" sz="1800" dirty="0"/>
              <a:t> </a:t>
            </a:r>
            <a:r>
              <a:rPr lang="en-US" sz="1800" dirty="0" err="1"/>
              <a:t>Hiệu</a:t>
            </a:r>
            <a:r>
              <a:rPr lang="en-US" sz="1800" dirty="0"/>
              <a:t> </a:t>
            </a:r>
            <a:r>
              <a:rPr lang="en-US" sz="1800" dirty="0" err="1"/>
              <a:t>Số</a:t>
            </a:r>
            <a:endParaRPr lang="vi-VN" sz="1800" dirty="0"/>
          </a:p>
        </p:txBody>
      </p:sp>
      <p:sp>
        <p:nvSpPr>
          <p:cNvPr id="5" name="Google Shape;163;p30">
            <a:extLst>
              <a:ext uri="{FF2B5EF4-FFF2-40B4-BE49-F238E27FC236}">
                <a16:creationId xmlns:a16="http://schemas.microsoft.com/office/drawing/2014/main" id="{4B80A0AF-FFE9-47A3-BF73-6A3F7F306BF7}"/>
              </a:ext>
            </a:extLst>
          </p:cNvPr>
          <p:cNvSpPr txBox="1">
            <a:spLocks/>
          </p:cNvSpPr>
          <p:nvPr/>
        </p:nvSpPr>
        <p:spPr>
          <a:xfrm>
            <a:off x="4495800" y="3038478"/>
            <a:ext cx="4648200" cy="542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1600" b="0" i="0" u="none" strike="noStrike" cap="none">
                <a:solidFill>
                  <a:srgbClr val="FFFCEB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9pPr>
          </a:lstStyle>
          <a:p>
            <a:pPr marL="0" indent="0"/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Lý Thanh Hải</a:t>
            </a:r>
            <a:endParaRPr lang="en-US" sz="1800" dirty="0"/>
          </a:p>
        </p:txBody>
      </p:sp>
      <p:sp>
        <p:nvSpPr>
          <p:cNvPr id="6" name="Google Shape;163;p30">
            <a:extLst>
              <a:ext uri="{FF2B5EF4-FFF2-40B4-BE49-F238E27FC236}">
                <a16:creationId xmlns:a16="http://schemas.microsoft.com/office/drawing/2014/main" id="{C0558050-C431-44FB-805B-31815798AEFC}"/>
              </a:ext>
            </a:extLst>
          </p:cNvPr>
          <p:cNvSpPr txBox="1">
            <a:spLocks/>
          </p:cNvSpPr>
          <p:nvPr/>
        </p:nvSpPr>
        <p:spPr>
          <a:xfrm>
            <a:off x="4495800" y="3589498"/>
            <a:ext cx="4648200" cy="5429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1600" b="0" i="0" u="none" strike="noStrike" cap="none">
                <a:solidFill>
                  <a:srgbClr val="FFFCEB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9pPr>
          </a:lstStyle>
          <a:p>
            <a:pPr marL="0" indent="0"/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Mã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Sinh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102190061</a:t>
            </a:r>
            <a:endParaRPr lang="en-US" sz="1800" dirty="0"/>
          </a:p>
        </p:txBody>
      </p:sp>
      <p:sp>
        <p:nvSpPr>
          <p:cNvPr id="7" name="Google Shape;163;p30">
            <a:extLst>
              <a:ext uri="{FF2B5EF4-FFF2-40B4-BE49-F238E27FC236}">
                <a16:creationId xmlns:a16="http://schemas.microsoft.com/office/drawing/2014/main" id="{7EF6E67A-108A-4469-9C35-66A99E908375}"/>
              </a:ext>
            </a:extLst>
          </p:cNvPr>
          <p:cNvSpPr txBox="1">
            <a:spLocks/>
          </p:cNvSpPr>
          <p:nvPr/>
        </p:nvSpPr>
        <p:spPr>
          <a:xfrm>
            <a:off x="4495800" y="4211957"/>
            <a:ext cx="4648200" cy="46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1600" b="0" i="0" u="none" strike="noStrike" cap="none">
                <a:solidFill>
                  <a:srgbClr val="FFFCEB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 PLUS Rounded 1c"/>
              <a:buNone/>
              <a:defRPr sz="2800" b="0" i="0" u="none" strike="noStrike" cap="none">
                <a:solidFill>
                  <a:schemeClr val="dk1"/>
                </a:solidFill>
                <a:latin typeface="M PLUS Rounded 1c"/>
                <a:ea typeface="M PLUS Rounded 1c"/>
                <a:cs typeface="M PLUS Rounded 1c"/>
                <a:sym typeface="M PLUS Rounded 1c"/>
              </a:defRPr>
            </a:lvl9pPr>
          </a:lstStyle>
          <a:p>
            <a:pPr marL="0" indent="0"/>
            <a:r>
              <a:rPr lang="en-US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19TCLC_DT2</a:t>
            </a:r>
            <a:endParaRPr lang="en-US" sz="18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ECC186B-EA14-44A6-B7F2-9023488EAD6E}"/>
              </a:ext>
            </a:extLst>
          </p:cNvPr>
          <p:cNvSpPr txBox="1"/>
          <p:nvPr/>
        </p:nvSpPr>
        <p:spPr>
          <a:xfrm>
            <a:off x="449580" y="0"/>
            <a:ext cx="5486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 Kết quả thực nghiệm trên tín hiệu thí nghiệm</a:t>
            </a:r>
            <a:endParaRPr lang="vi-VN" sz="1800" dirty="0">
              <a:solidFill>
                <a:srgbClr val="FFFFFF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AF8B72-C445-4E0F-BBD0-49D6DAA26764}"/>
              </a:ext>
            </a:extLst>
          </p:cNvPr>
          <p:cNvSpPr txBox="1"/>
          <p:nvPr/>
        </p:nvSpPr>
        <p:spPr>
          <a:xfrm>
            <a:off x="1874520" y="4707346"/>
            <a:ext cx="60045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b.2. Biểu đồ trung gian và kết quả của tín hiệu studio male. </a:t>
            </a:r>
            <a:endParaRPr lang="vi-VN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D2F3FD-0EA3-416A-AB07-265194DF7B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80" y="472440"/>
            <a:ext cx="821436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235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ECC186B-EA14-44A6-B7F2-9023488EAD6E}"/>
              </a:ext>
            </a:extLst>
          </p:cNvPr>
          <p:cNvSpPr txBox="1"/>
          <p:nvPr/>
        </p:nvSpPr>
        <p:spPr>
          <a:xfrm>
            <a:off x="577355" y="165882"/>
            <a:ext cx="5486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 Kết quả thực nghiệm trên tín hiệu thí nghiệm</a:t>
            </a:r>
            <a:endParaRPr lang="vi-VN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8252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ECC186B-EA14-44A6-B7F2-9023488EAD6E}"/>
              </a:ext>
            </a:extLst>
          </p:cNvPr>
          <p:cNvSpPr txBox="1"/>
          <p:nvPr/>
        </p:nvSpPr>
        <p:spPr>
          <a:xfrm>
            <a:off x="455435" y="0"/>
            <a:ext cx="5486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 Kết quả thực nghiệm trên tín hiệu thí nghiệm</a:t>
            </a:r>
            <a:endParaRPr lang="vi-VN" sz="1800" dirty="0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2FD97A-1112-4F7D-A9AC-7F886FF86E41}"/>
              </a:ext>
            </a:extLst>
          </p:cNvPr>
          <p:cNvSpPr txBox="1"/>
          <p:nvPr/>
        </p:nvSpPr>
        <p:spPr>
          <a:xfrm>
            <a:off x="1866900" y="4684812"/>
            <a:ext cx="58369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b.3. Biểu đồ trung gian và kết quả của tín hiệu phone female</a:t>
            </a:r>
            <a:endParaRPr lang="vi-VN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3ECCD41-9B86-4D20-8A56-80FB4F5D4E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" y="449580"/>
            <a:ext cx="8183880" cy="4168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941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ECC186B-EA14-44A6-B7F2-9023488EAD6E}"/>
              </a:ext>
            </a:extLst>
          </p:cNvPr>
          <p:cNvSpPr txBox="1"/>
          <p:nvPr/>
        </p:nvSpPr>
        <p:spPr>
          <a:xfrm>
            <a:off x="577355" y="165882"/>
            <a:ext cx="5486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 Kết quả thực nghiệm trên tín hiệu thí nghiệm</a:t>
            </a:r>
            <a:endParaRPr lang="vi-VN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27461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ECC186B-EA14-44A6-B7F2-9023488EAD6E}"/>
              </a:ext>
            </a:extLst>
          </p:cNvPr>
          <p:cNvSpPr txBox="1"/>
          <p:nvPr/>
        </p:nvSpPr>
        <p:spPr>
          <a:xfrm>
            <a:off x="409715" y="0"/>
            <a:ext cx="5486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 Kết quả thực nghiệm trên tín hiệu thí nghiệm</a:t>
            </a:r>
            <a:endParaRPr lang="vi-VN" sz="1800" dirty="0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9BDE1F-9E79-41B2-A614-E9CC8EBBAF0F}"/>
              </a:ext>
            </a:extLst>
          </p:cNvPr>
          <p:cNvSpPr txBox="1"/>
          <p:nvPr/>
        </p:nvSpPr>
        <p:spPr>
          <a:xfrm>
            <a:off x="1965960" y="4692432"/>
            <a:ext cx="57607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b.4. Biểu đồ trung gian và kết quả của tín hiệu phone male.</a:t>
            </a:r>
            <a:endParaRPr lang="vi-VN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EAF30E-6EA8-47BF-A644-B9593C33B0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" y="441960"/>
            <a:ext cx="8328660" cy="418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3280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ECC186B-EA14-44A6-B7F2-9023488EAD6E}"/>
              </a:ext>
            </a:extLst>
          </p:cNvPr>
          <p:cNvSpPr txBox="1"/>
          <p:nvPr/>
        </p:nvSpPr>
        <p:spPr>
          <a:xfrm>
            <a:off x="577355" y="165882"/>
            <a:ext cx="5486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 Kết quả thực nghiệm trên tín hiệu thí nghiệm</a:t>
            </a:r>
            <a:endParaRPr lang="vi-VN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62716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reveal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>
            <a:spLocks noGrp="1"/>
          </p:cNvSpPr>
          <p:nvPr>
            <p:ph type="title"/>
          </p:nvPr>
        </p:nvSpPr>
        <p:spPr>
          <a:xfrm>
            <a:off x="720000" y="148421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+mj-lt"/>
              </a:rPr>
              <a:t>NỘI DUNG</a:t>
            </a:r>
            <a:endParaRPr dirty="0">
              <a:latin typeface="+mj-lt"/>
            </a:endParaRPr>
          </a:p>
        </p:txBody>
      </p:sp>
      <p:sp>
        <p:nvSpPr>
          <p:cNvPr id="175" name="Google Shape;175;p32"/>
          <p:cNvSpPr txBox="1">
            <a:spLocks noGrp="1"/>
          </p:cNvSpPr>
          <p:nvPr>
            <p:ph type="subTitle" idx="1"/>
          </p:nvPr>
        </p:nvSpPr>
        <p:spPr>
          <a:xfrm>
            <a:off x="1973158" y="1069235"/>
            <a:ext cx="5213138" cy="50679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vi-VN" sz="1800" b="1" dirty="0">
                <a:latin typeface="+mj-lt"/>
              </a:rPr>
              <a:t>Sơ đồ thuật toán tìm F0 và đồ thị minh họa ý tưởng của giải pháp.</a:t>
            </a:r>
            <a:endParaRPr sz="1800" dirty="0">
              <a:latin typeface="+mj-lt"/>
            </a:endParaRPr>
          </a:p>
        </p:txBody>
      </p:sp>
      <p:sp>
        <p:nvSpPr>
          <p:cNvPr id="178" name="Google Shape;178;p32"/>
          <p:cNvSpPr txBox="1">
            <a:spLocks noGrp="1"/>
          </p:cNvSpPr>
          <p:nvPr>
            <p:ph type="title" idx="4"/>
          </p:nvPr>
        </p:nvSpPr>
        <p:spPr>
          <a:xfrm>
            <a:off x="1435553" y="1027924"/>
            <a:ext cx="522576" cy="49182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/>
              <a:t>01</a:t>
            </a:r>
            <a:endParaRPr sz="2000" dirty="0"/>
          </a:p>
        </p:txBody>
      </p:sp>
      <p:sp>
        <p:nvSpPr>
          <p:cNvPr id="179" name="Google Shape;179;p32"/>
          <p:cNvSpPr txBox="1">
            <a:spLocks noGrp="1"/>
          </p:cNvSpPr>
          <p:nvPr>
            <p:ph type="subTitle" idx="5"/>
          </p:nvPr>
        </p:nvSpPr>
        <p:spPr>
          <a:xfrm>
            <a:off x="2029567" y="2780222"/>
            <a:ext cx="5450204" cy="50679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Aft>
                <a:spcPts val="1200"/>
              </a:spcAft>
            </a:pPr>
            <a:r>
              <a:rPr lang="vi-VN" sz="1800" b="1" dirty="0">
                <a:latin typeface="+mj-lt"/>
                <a:ea typeface="Times New Roman" panose="02020603050405020304" pitchFamily="18" charset="0"/>
              </a:rPr>
              <a:t>Cách xác định ngưỡng và kết quả thực nghiệm trên tín hiệu kiểm thử </a:t>
            </a:r>
            <a:endParaRPr sz="1800" dirty="0">
              <a:latin typeface="+mj-lt"/>
            </a:endParaRPr>
          </a:p>
        </p:txBody>
      </p:sp>
      <p:sp>
        <p:nvSpPr>
          <p:cNvPr id="25" name="Google Shape;178;p32">
            <a:extLst>
              <a:ext uri="{FF2B5EF4-FFF2-40B4-BE49-F238E27FC236}">
                <a16:creationId xmlns:a16="http://schemas.microsoft.com/office/drawing/2014/main" id="{D746E265-DD6F-40BF-81D2-D351AB4563EE}"/>
              </a:ext>
            </a:extLst>
          </p:cNvPr>
          <p:cNvSpPr txBox="1">
            <a:spLocks/>
          </p:cNvSpPr>
          <p:nvPr/>
        </p:nvSpPr>
        <p:spPr>
          <a:xfrm>
            <a:off x="1450582" y="2706059"/>
            <a:ext cx="522576" cy="491829"/>
          </a:xfrm>
          <a:prstGeom prst="rect">
            <a:avLst/>
          </a:prstGeom>
          <a:solidFill>
            <a:srgbClr val="EE737D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CEB"/>
              </a:buClr>
              <a:buSzPts val="6000"/>
              <a:buFont typeface="Bebas Neue"/>
              <a:buNone/>
              <a:defRPr sz="6000" b="0" i="0" u="none" strike="noStrike" cap="none">
                <a:solidFill>
                  <a:srgbClr val="FFFCEB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r>
              <a:rPr lang="en" sz="2000" dirty="0"/>
              <a:t>02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6A524C0-D83B-4D05-930D-524A1939FE3E}"/>
              </a:ext>
            </a:extLst>
          </p:cNvPr>
          <p:cNvSpPr txBox="1"/>
          <p:nvPr/>
        </p:nvSpPr>
        <p:spPr>
          <a:xfrm>
            <a:off x="2029567" y="1675090"/>
            <a:ext cx="5970210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vi-VN" sz="1800" i="1" kern="1400" spc="-1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a. Sơ đồ thuật toán tìm F0 theo amdf.</a:t>
            </a:r>
            <a:endParaRPr lang="vi-VN" sz="1800" kern="1400" spc="-10" dirty="0">
              <a:solidFill>
                <a:srgbClr val="FFFFFF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2C75733-D1C0-40AA-A4D4-6CC190DAC2DA}"/>
              </a:ext>
            </a:extLst>
          </p:cNvPr>
          <p:cNvSpPr txBox="1"/>
          <p:nvPr/>
        </p:nvSpPr>
        <p:spPr>
          <a:xfrm>
            <a:off x="1577339" y="2106468"/>
            <a:ext cx="6422437" cy="4633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457200" algn="just">
              <a:lnSpc>
                <a:spcPct val="150000"/>
              </a:lnSpc>
              <a:spcBef>
                <a:spcPts val="600"/>
              </a:spcBef>
            </a:pPr>
            <a:r>
              <a:rPr lang="fr-FR" sz="1800" kern="1400" spc="-10" dirty="0">
                <a:solidFill>
                  <a:srgbClr val="FFFFFF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b. </a:t>
            </a:r>
            <a:r>
              <a:rPr lang="vi-VN" sz="1800" kern="1400" spc="-10" dirty="0">
                <a:solidFill>
                  <a:srgbClr val="FFFFFF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Đồ thị minh họa ý tưởng của giải pháp.</a:t>
            </a:r>
            <a:endParaRPr lang="vi-VN" sz="1800" kern="1400" spc="-10" dirty="0">
              <a:solidFill>
                <a:srgbClr val="FFFFFF"/>
              </a:solidFill>
              <a:effectLst/>
              <a:latin typeface="VNtimes new roman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747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5" grpId="0"/>
      <p:bldP spid="179" grpId="0"/>
      <p:bldP spid="21" grpId="0"/>
      <p:bldP spid="2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"/>
          <p:cNvSpPr txBox="1">
            <a:spLocks noGrp="1"/>
          </p:cNvSpPr>
          <p:nvPr>
            <p:ph type="title"/>
          </p:nvPr>
        </p:nvSpPr>
        <p:spPr>
          <a:xfrm>
            <a:off x="597316" y="1780108"/>
            <a:ext cx="5125304" cy="159407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vi-VN" sz="2200" b="1" dirty="0">
                <a:latin typeface="+mj-lt"/>
              </a:rPr>
              <a:t>Sơ đồ thuật toán tìm F0 và đồ thị minh họa ý tưởng của giải pháp.</a:t>
            </a:r>
          </a:p>
        </p:txBody>
      </p:sp>
      <p:sp>
        <p:nvSpPr>
          <p:cNvPr id="208" name="Google Shape;208;p35"/>
          <p:cNvSpPr txBox="1">
            <a:spLocks noGrp="1"/>
          </p:cNvSpPr>
          <p:nvPr>
            <p:ph type="title" idx="2"/>
          </p:nvPr>
        </p:nvSpPr>
        <p:spPr>
          <a:xfrm>
            <a:off x="597316" y="419622"/>
            <a:ext cx="3297300" cy="134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6"/>
          <p:cNvSpPr txBox="1">
            <a:spLocks noGrp="1"/>
          </p:cNvSpPr>
          <p:nvPr>
            <p:ph type="title"/>
          </p:nvPr>
        </p:nvSpPr>
        <p:spPr>
          <a:xfrm>
            <a:off x="1920240" y="0"/>
            <a:ext cx="7086600" cy="6324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lnSpc>
                <a:spcPct val="150000"/>
              </a:lnSpc>
              <a:spcBef>
                <a:spcPts val="600"/>
              </a:spcBef>
            </a:pPr>
            <a:r>
              <a:rPr lang="vi-VN" sz="1800" b="1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a.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sz="1800" b="1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800" b="1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thuật</a:t>
            </a:r>
            <a:r>
              <a:rPr lang="en-US" sz="1800" b="1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toán</a:t>
            </a:r>
            <a:r>
              <a:rPr lang="en-US" sz="1800" b="1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800" b="1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F0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1800" b="1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sz="1800" b="1" kern="1400" spc="-10" dirty="0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b="1" kern="1400" spc="-10" dirty="0" err="1">
                <a:solidFill>
                  <a:srgbClr val="FFFFFF"/>
                </a:solidFill>
                <a:effectLst/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amdf</a:t>
            </a:r>
            <a:endParaRPr lang="vi-VN" sz="1800" b="1" kern="1400" spc="-10" dirty="0">
              <a:solidFill>
                <a:srgbClr val="FFFFFF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89EEE87-4301-4E37-8EA1-D749CDD45D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340" y="685800"/>
            <a:ext cx="7086600" cy="42062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6"/>
          <p:cNvSpPr txBox="1">
            <a:spLocks noGrp="1"/>
          </p:cNvSpPr>
          <p:nvPr>
            <p:ph type="title"/>
          </p:nvPr>
        </p:nvSpPr>
        <p:spPr>
          <a:xfrm>
            <a:off x="1920240" y="-99060"/>
            <a:ext cx="7086600" cy="7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>
              <a:lnSpc>
                <a:spcPct val="150000"/>
              </a:lnSpc>
              <a:spcBef>
                <a:spcPts val="600"/>
              </a:spcBef>
            </a:pPr>
            <a:endParaRPr lang="vi-VN" sz="1800" b="1" kern="1400" spc="-10" dirty="0">
              <a:solidFill>
                <a:srgbClr val="FFFFFF"/>
              </a:solidFill>
              <a:effectLst/>
              <a:latin typeface="+mn-lt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371C8F-42DA-434F-BBB1-3B8F8A6E51C1}"/>
              </a:ext>
            </a:extLst>
          </p:cNvPr>
          <p:cNvSpPr txBox="1"/>
          <p:nvPr/>
        </p:nvSpPr>
        <p:spPr>
          <a:xfrm>
            <a:off x="716280" y="662940"/>
            <a:ext cx="784098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vi-VN" sz="1800" dirty="0">
              <a:solidFill>
                <a:schemeClr val="bg1"/>
              </a:solidFill>
              <a:latin typeface="+mj-lt"/>
              <a:ea typeface="Verdana" panose="020B0604030504040204" pitchFamily="34" charset="0"/>
              <a:cs typeface="Lato" panose="020F0502020204030203" pitchFamily="34" charset="0"/>
            </a:endParaRPr>
          </a:p>
          <a:p>
            <a:endParaRPr lang="vi-VN" sz="1800" dirty="0">
              <a:solidFill>
                <a:schemeClr val="bg1"/>
              </a:solidFill>
              <a:latin typeface="+mj-lt"/>
              <a:ea typeface="Verdana" panose="020B0604030504040204" pitchFamily="34" charset="0"/>
              <a:cs typeface="Lato" panose="020F0502020204030203" pitchFamily="34" charset="0"/>
            </a:endParaRPr>
          </a:p>
          <a:p>
            <a:endParaRPr lang="vi-VN" sz="1800" dirty="0">
              <a:solidFill>
                <a:schemeClr val="bg1"/>
              </a:solidFill>
              <a:latin typeface="+mj-lt"/>
              <a:ea typeface="Verdana" panose="020B0604030504040204" pitchFamily="34" charset="0"/>
              <a:cs typeface="Lato" panose="020F0502020204030203" pitchFamily="34" charset="0"/>
            </a:endParaRPr>
          </a:p>
          <a:p>
            <a:endParaRPr lang="vi-VN" sz="1800" dirty="0">
              <a:solidFill>
                <a:schemeClr val="bg1"/>
              </a:solidFill>
              <a:latin typeface="+mj-lt"/>
              <a:ea typeface="Verdana" panose="020B0604030504040204" pitchFamily="34" charset="0"/>
              <a:cs typeface="Lato" panose="020F0502020204030203" pitchFamily="34" charset="0"/>
            </a:endParaRPr>
          </a:p>
          <a:p>
            <a:endParaRPr lang="vi-VN" sz="1800" dirty="0">
              <a:solidFill>
                <a:schemeClr val="bg1"/>
              </a:solidFill>
              <a:latin typeface="+mj-lt"/>
              <a:ea typeface="Verdana" panose="020B0604030504040204" pitchFamily="34" charset="0"/>
              <a:cs typeface="Lato" panose="020F0502020204030203" pitchFamily="34" charset="0"/>
            </a:endParaRPr>
          </a:p>
          <a:p>
            <a:endParaRPr lang="vi-VN" sz="1800" dirty="0">
              <a:solidFill>
                <a:schemeClr val="bg1"/>
              </a:solidFill>
              <a:latin typeface="+mj-lt"/>
              <a:ea typeface="Verdana" panose="020B0604030504040204" pitchFamily="34" charset="0"/>
              <a:cs typeface="Lato" panose="020F0502020204030203" pitchFamily="34" charset="0"/>
            </a:endParaRPr>
          </a:p>
          <a:p>
            <a:endParaRPr lang="vi-VN" sz="1800" dirty="0">
              <a:solidFill>
                <a:schemeClr val="bg1"/>
              </a:solidFill>
              <a:latin typeface="+mj-lt"/>
              <a:ea typeface="Verdana" panose="020B0604030504040204" pitchFamily="34" charset="0"/>
              <a:cs typeface="Lato" panose="020F0502020204030203" pitchFamily="34" charset="0"/>
            </a:endParaRPr>
          </a:p>
          <a:p>
            <a:endParaRPr lang="vi-VN" sz="1800" dirty="0">
              <a:solidFill>
                <a:schemeClr val="bg1"/>
              </a:solidFill>
              <a:latin typeface="+mj-lt"/>
              <a:ea typeface="Verdana" panose="020B0604030504040204" pitchFamily="34" charset="0"/>
              <a:cs typeface="Lato" panose="020F0502020204030203" pitchFamily="34" charset="0"/>
            </a:endParaRPr>
          </a:p>
          <a:p>
            <a:endParaRPr lang="vi-VN" sz="1800" dirty="0">
              <a:solidFill>
                <a:schemeClr val="bg1"/>
              </a:solidFill>
              <a:latin typeface="+mj-lt"/>
              <a:ea typeface="Verdana" panose="020B0604030504040204" pitchFamily="34" charset="0"/>
              <a:cs typeface="Lato" panose="020F0502020204030203" pitchFamily="34" charset="0"/>
            </a:endParaRPr>
          </a:p>
          <a:p>
            <a:endParaRPr lang="vi-VN" sz="1800" dirty="0">
              <a:solidFill>
                <a:schemeClr val="bg1"/>
              </a:solidFill>
              <a:latin typeface="+mj-lt"/>
              <a:ea typeface="Verdana" panose="020B0604030504040204" pitchFamily="34" charset="0"/>
              <a:cs typeface="Lato" panose="020F0502020204030203" pitchFamily="34" charset="0"/>
            </a:endParaRPr>
          </a:p>
          <a:p>
            <a:r>
              <a:rPr lang="vi-VN" sz="1800" dirty="0">
                <a:solidFill>
                  <a:schemeClr val="bg1"/>
                </a:solidFill>
                <a:latin typeface="+mj-lt"/>
                <a:ea typeface="Verdana" panose="020B0604030504040204" pitchFamily="34" charset="0"/>
                <a:cs typeface="Lato" panose="020F050202020403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7752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5"/>
          <p:cNvSpPr txBox="1">
            <a:spLocks noGrp="1"/>
          </p:cNvSpPr>
          <p:nvPr>
            <p:ph type="title"/>
          </p:nvPr>
        </p:nvSpPr>
        <p:spPr>
          <a:xfrm>
            <a:off x="879256" y="1493520"/>
            <a:ext cx="4835744" cy="134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vi-VN" sz="2200" b="1" dirty="0">
                <a:effectLst/>
                <a:latin typeface="+mj-lt"/>
                <a:ea typeface="Times New Roman" panose="02020603050405020304" pitchFamily="18" charset="0"/>
              </a:rPr>
              <a:t>Cách xác định ngưỡng và kết quả thực nghiệm trên tín hiệu kiểm thử </a:t>
            </a:r>
            <a:endParaRPr lang="vi-VN" sz="2200" dirty="0">
              <a:latin typeface="+mj-lt"/>
            </a:endParaRPr>
          </a:p>
        </p:txBody>
      </p:sp>
      <p:sp>
        <p:nvSpPr>
          <p:cNvPr id="208" name="Google Shape;208;p35"/>
          <p:cNvSpPr txBox="1">
            <a:spLocks noGrp="1"/>
          </p:cNvSpPr>
          <p:nvPr>
            <p:ph type="title" idx="2"/>
          </p:nvPr>
        </p:nvSpPr>
        <p:spPr>
          <a:xfrm>
            <a:off x="879256" y="350520"/>
            <a:ext cx="3297300" cy="114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77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ECC186B-EA14-44A6-B7F2-9023488EAD6E}"/>
              </a:ext>
            </a:extLst>
          </p:cNvPr>
          <p:cNvSpPr txBox="1"/>
          <p:nvPr/>
        </p:nvSpPr>
        <p:spPr>
          <a:xfrm>
            <a:off x="577354" y="165882"/>
            <a:ext cx="5754865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0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a. Cách xác định ngưỡng để xác định khung tín hiệu.</a:t>
            </a:r>
            <a:endParaRPr lang="vi-VN" sz="2000" dirty="0">
              <a:solidFill>
                <a:srgbClr val="FFFFFF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0F29A89-C5D9-4FE5-8705-11A7F0A3AA67}"/>
              </a:ext>
            </a:extLst>
          </p:cNvPr>
          <p:cNvSpPr txBox="1"/>
          <p:nvPr/>
        </p:nvSpPr>
        <p:spPr>
          <a:xfrm>
            <a:off x="706894" y="828468"/>
            <a:ext cx="6902449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1: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lớn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khung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.(max)</a:t>
            </a:r>
          </a:p>
          <a:p>
            <a:pPr algn="just"/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2: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cực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tiểu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nhỏ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nhất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đầu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tiên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khung</a:t>
            </a: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chuẩn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hóa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hàm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AMDF.(min)</a:t>
            </a:r>
          </a:p>
          <a:p>
            <a:pPr algn="just"/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3: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Xác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khung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khung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vô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hay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hữu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huấn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luyện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just"/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4: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min / max.</a:t>
            </a:r>
          </a:p>
          <a:p>
            <a:pPr algn="just"/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5: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mean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std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khung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hữu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khung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vô</a:t>
            </a: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thanh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6: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Lấy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meanV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stdV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meanU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stdU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đó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lấy</a:t>
            </a: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mean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giữa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chúng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just"/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7: Sau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dữ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liệu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bước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6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bốn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file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hiệu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Tính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mean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4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giá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trị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quyết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ngưỡng</a:t>
            </a:r>
            <a:r>
              <a:rPr lang="en-US" sz="18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9691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ECC186B-EA14-44A6-B7F2-9023488EAD6E}"/>
              </a:ext>
            </a:extLst>
          </p:cNvPr>
          <p:cNvSpPr txBox="1"/>
          <p:nvPr/>
        </p:nvSpPr>
        <p:spPr>
          <a:xfrm>
            <a:off x="539255" y="0"/>
            <a:ext cx="54864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 Kết quả thực nghiệm trên tín hiệu thí nghiệm.</a:t>
            </a:r>
            <a:r>
              <a:rPr lang="en-US" sz="1800" dirty="0">
                <a:solidFill>
                  <a:srgbClr val="FFFFFF"/>
                </a:solidFill>
              </a:rPr>
              <a:t>		</a:t>
            </a:r>
            <a:endParaRPr lang="vi-VN" sz="1800" dirty="0">
              <a:solidFill>
                <a:srgbClr val="FFFFFF"/>
              </a:solidFill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7ADB55-3130-4ED5-8C4E-01EF56780C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910" y="434341"/>
            <a:ext cx="8298180" cy="417575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FEEAD8-0E15-4B0C-952A-904094AC13DA}"/>
              </a:ext>
            </a:extLst>
          </p:cNvPr>
          <p:cNvSpPr txBox="1"/>
          <p:nvPr/>
        </p:nvSpPr>
        <p:spPr>
          <a:xfrm>
            <a:off x="1882140" y="4675109"/>
            <a:ext cx="5951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b.1. Biểu đồ trung gian và kết quả của tín hiệu studio female. </a:t>
            </a:r>
            <a:endParaRPr lang="vi-VN" sz="1800" dirty="0"/>
          </a:p>
        </p:txBody>
      </p:sp>
    </p:spTree>
    <p:extLst>
      <p:ext uri="{BB962C8B-B14F-4D97-AF65-F5344CB8AC3E}">
        <p14:creationId xmlns:p14="http://schemas.microsoft.com/office/powerpoint/2010/main" val="3800819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FECC186B-EA14-44A6-B7F2-9023488EAD6E}"/>
              </a:ext>
            </a:extLst>
          </p:cNvPr>
          <p:cNvSpPr txBox="1"/>
          <p:nvPr/>
        </p:nvSpPr>
        <p:spPr>
          <a:xfrm>
            <a:off x="577355" y="165882"/>
            <a:ext cx="5486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b. Kết quả thực nghiệm trên tín hiệu thí nghiệm</a:t>
            </a:r>
            <a:endParaRPr lang="vi-VN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1652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Architecture major for college by Slidesgo">
  <a:themeElements>
    <a:clrScheme name="Simple Light">
      <a:dk1>
        <a:srgbClr val="FFFCEB"/>
      </a:dk1>
      <a:lt1>
        <a:srgbClr val="FFFCEB"/>
      </a:lt1>
      <a:dk2>
        <a:srgbClr val="FFFCEB"/>
      </a:dk2>
      <a:lt2>
        <a:srgbClr val="21516B"/>
      </a:lt2>
      <a:accent1>
        <a:srgbClr val="EE737D"/>
      </a:accent1>
      <a:accent2>
        <a:srgbClr val="FFFCEB"/>
      </a:accent2>
      <a:accent3>
        <a:srgbClr val="21516B"/>
      </a:accent3>
      <a:accent4>
        <a:srgbClr val="EE737D"/>
      </a:accent4>
      <a:accent5>
        <a:srgbClr val="FFFCEB"/>
      </a:accent5>
      <a:accent6>
        <a:srgbClr val="21516B"/>
      </a:accent6>
      <a:hlink>
        <a:srgbClr val="FFFCE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F6EE8DFE94D14449512DBAF9BA8E700" ma:contentTypeVersion="5" ma:contentTypeDescription="Create a new document." ma:contentTypeScope="" ma:versionID="1c8b1f3027a41ab8aaaeaf364d315617">
  <xsd:schema xmlns:xsd="http://www.w3.org/2001/XMLSchema" xmlns:xs="http://www.w3.org/2001/XMLSchema" xmlns:p="http://schemas.microsoft.com/office/2006/metadata/properties" xmlns:ns3="bcc93e5d-aa92-4340-bbe9-3f48eda4f7a5" xmlns:ns4="e26b1b60-1f33-4f4e-bff5-0f62f09d6209" targetNamespace="http://schemas.microsoft.com/office/2006/metadata/properties" ma:root="true" ma:fieldsID="91147bcb72a3573732647367c6766791" ns3:_="" ns4:_="">
    <xsd:import namespace="bcc93e5d-aa92-4340-bbe9-3f48eda4f7a5"/>
    <xsd:import namespace="e26b1b60-1f33-4f4e-bff5-0f62f09d6209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c93e5d-aa92-4340-bbe9-3f48eda4f7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6b1b60-1f33-4f4e-bff5-0f62f09d6209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BD3D954-1C4E-4BC1-A61C-42C44A31C98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7DD3167-1D5C-40DB-A093-555E7A6240A8}">
  <ds:schemaRefs>
    <ds:schemaRef ds:uri="bcc93e5d-aa92-4340-bbe9-3f48eda4f7a5"/>
    <ds:schemaRef ds:uri="e26b1b60-1f33-4f4e-bff5-0f62f09d6209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6DC22AD-2F55-4A74-8CEE-7809A38D9574}">
  <ds:schemaRefs>
    <ds:schemaRef ds:uri="bcc93e5d-aa92-4340-bbe9-3f48eda4f7a5"/>
    <ds:schemaRef ds:uri="e26b1b60-1f33-4f4e-bff5-0f62f09d6209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381</TotalTime>
  <Words>467</Words>
  <Application>Microsoft Office PowerPoint</Application>
  <PresentationFormat>On-screen Show (16:9)</PresentationFormat>
  <Paragraphs>54</Paragraphs>
  <Slides>15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Times New Roman</vt:lpstr>
      <vt:lpstr>M PLUS Rounded 1c</vt:lpstr>
      <vt:lpstr>Bebas Neue</vt:lpstr>
      <vt:lpstr>Arial</vt:lpstr>
      <vt:lpstr>VNtimes new roman</vt:lpstr>
      <vt:lpstr>#9Slide03 Bebas Neue Bold</vt:lpstr>
      <vt:lpstr>Architecture major for college by Slidesgo</vt:lpstr>
      <vt:lpstr>Tìm tần số cơ bản của tín hiệu tiếng nói                                                           Nhóm 06</vt:lpstr>
      <vt:lpstr>NỘI DUNG</vt:lpstr>
      <vt:lpstr>Sơ đồ thuật toán tìm F0 và đồ thị minh họa ý tưởng của giải pháp.</vt:lpstr>
      <vt:lpstr>a. Sơ đồ thuật toán tính F0 theo hàm amdf</vt:lpstr>
      <vt:lpstr>PowerPoint Presentation</vt:lpstr>
      <vt:lpstr>Cách xác định ngưỡng và kết quả thực nghiệm trên tín hiệu kiểm thử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Quản lý dự án 19NH10</dc:title>
  <dc:creator>Admin</dc:creator>
  <cp:lastModifiedBy>Lý Thanh Hải</cp:lastModifiedBy>
  <cp:revision>33</cp:revision>
  <dcterms:modified xsi:type="dcterms:W3CDTF">2021-10-18T13:58:53Z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0x010100BF6EE8DFE94D14449512DBAF9BA8E700</vt:lpwstr>
  </property>
</Properties>
</file>

<file path=docProps/thumbnail.jpeg>
</file>